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83" r:id="rId2"/>
    <p:sldId id="259" r:id="rId3"/>
    <p:sldId id="294" r:id="rId4"/>
    <p:sldId id="296" r:id="rId5"/>
    <p:sldId id="290" r:id="rId6"/>
    <p:sldId id="292" r:id="rId7"/>
    <p:sldId id="285" r:id="rId8"/>
    <p:sldId id="293" r:id="rId9"/>
    <p:sldId id="301" r:id="rId10"/>
    <p:sldId id="270" r:id="rId11"/>
    <p:sldId id="302" r:id="rId12"/>
    <p:sldId id="307" r:id="rId13"/>
    <p:sldId id="308" r:id="rId14"/>
    <p:sldId id="309" r:id="rId15"/>
    <p:sldId id="29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 Hairline"/>
      <p:regular r:id="rId22"/>
      <p:bold r:id="rId22"/>
      <p:italic r:id="rId22"/>
      <p:boldItalic r:id="rId22"/>
    </p:embeddedFont>
    <p:embeddedFont>
      <p:font typeface="Lato Light"/>
      <p:regular r:id="rId22"/>
      <p:bold r:id="rId22"/>
      <p:italic r:id="rId22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ED2"/>
    <a:srgbClr val="F54F5C"/>
    <a:srgbClr val="EE6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F7123B-1803-4BFE-9551-4EFD18A3A115}">
  <a:tblStyle styleId="{C3F7123B-1803-4BFE-9551-4EFD18A3A1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38" d="100"/>
          <a:sy n="13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747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24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44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52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52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035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57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83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32.tiff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3.tiff"/><Relationship Id="rId4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4.tiff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ensorflow/neural-style-transfer-creating-art-with-deep-learning-using-tf-keras-and-eager-execution-7d541ac31398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isma_(app)" TargetMode="External"/><Relationship Id="rId3" Type="http://schemas.microsoft.com/office/2007/relationships/hdphoto" Target="../media/hdphoto2.wdp"/><Relationship Id="rId7" Type="http://schemas.openxmlformats.org/officeDocument/2006/relationships/hyperlink" Target="https://en.wikipedia.org/wiki/DeepAr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Deep_neural_networks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ctrTitle" idx="4294967295"/>
          </p:nvPr>
        </p:nvSpPr>
        <p:spPr>
          <a:xfrm>
            <a:off x="2212419" y="1931944"/>
            <a:ext cx="5029200" cy="9207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FFFFFF"/>
                </a:solidFill>
              </a:rPr>
              <a:t>Artwork Converter</a:t>
            </a:r>
            <a:endParaRPr sz="4400" dirty="0">
              <a:solidFill>
                <a:srgbClr val="FFFFFF"/>
              </a:solidFill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4294967295"/>
          </p:nvPr>
        </p:nvSpPr>
        <p:spPr>
          <a:xfrm>
            <a:off x="2108200" y="2713927"/>
            <a:ext cx="49276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2400" dirty="0">
                <a:solidFill>
                  <a:srgbClr val="FFFFFF"/>
                </a:solidFill>
              </a:rPr>
              <a:t>(</a:t>
            </a:r>
            <a:r>
              <a:rPr lang="en-US" dirty="0"/>
              <a:t> </a:t>
            </a:r>
            <a:r>
              <a:rPr lang="en-US" sz="2800" b="1" dirty="0">
                <a:solidFill>
                  <a:schemeClr val="bg1"/>
                </a:solidFill>
              </a:rPr>
              <a:t>neural style transfer</a:t>
            </a:r>
            <a:r>
              <a:rPr lang="en" sz="2400" dirty="0">
                <a:solidFill>
                  <a:srgbClr val="FFFFFF"/>
                </a:solidFill>
              </a:rPr>
              <a:t>)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27019" y="382113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159249" y="1214791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F5B2A-C0C2-2347-A084-B66BD39DF7BB}"/>
              </a:ext>
            </a:extLst>
          </p:cNvPr>
          <p:cNvSpPr txBox="1"/>
          <p:nvPr/>
        </p:nvSpPr>
        <p:spPr>
          <a:xfrm>
            <a:off x="5269885" y="3932008"/>
            <a:ext cx="1601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Laura Luo</a:t>
            </a:r>
          </a:p>
          <a:p>
            <a:r>
              <a:rPr lang="en-US" sz="2000" dirty="0">
                <a:solidFill>
                  <a:schemeClr val="bg1"/>
                </a:solidFill>
              </a:rPr>
              <a:t>08/2019</a:t>
            </a:r>
          </a:p>
        </p:txBody>
      </p:sp>
    </p:spTree>
    <p:extLst>
      <p:ext uri="{BB962C8B-B14F-4D97-AF65-F5344CB8AC3E}">
        <p14:creationId xmlns:p14="http://schemas.microsoft.com/office/powerpoint/2010/main" val="2643060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DB320D-6D96-F947-9376-D3EE1FF5CDC3}"/>
              </a:ext>
            </a:extLst>
          </p:cNvPr>
          <p:cNvSpPr txBox="1"/>
          <p:nvPr/>
        </p:nvSpPr>
        <p:spPr>
          <a:xfrm>
            <a:off x="2020389" y="1384662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2">
                    <a:lumMod val="25000"/>
                  </a:schemeClr>
                </a:solidFill>
              </a:rPr>
              <a:t>Output</a:t>
            </a:r>
          </a:p>
          <a:p>
            <a:r>
              <a:rPr lang="en-US" sz="3200" b="1" dirty="0">
                <a:solidFill>
                  <a:schemeClr val="tx2">
                    <a:lumMod val="25000"/>
                  </a:schemeClr>
                </a:solidFill>
              </a:rPr>
              <a:t>(using 1000 iterations to minimize loss function)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F16DD-D200-8F48-925C-28E58478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31" y="258535"/>
            <a:ext cx="8549278" cy="4530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4B792-3D92-8E41-AAA3-D1094721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18" y="748844"/>
            <a:ext cx="3007315" cy="4040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7ECCA-D36C-A646-960B-F72919C90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193" y="748844"/>
            <a:ext cx="3007315" cy="404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1A4661-0504-4C41-B28A-760D85BB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716" y="3212162"/>
            <a:ext cx="1996653" cy="1577066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6106AC1-B3A7-8A41-A46C-CBF05E136F64}"/>
              </a:ext>
            </a:extLst>
          </p:cNvPr>
          <p:cNvSpPr/>
          <p:nvPr/>
        </p:nvSpPr>
        <p:spPr>
          <a:xfrm>
            <a:off x="3409558" y="2690949"/>
            <a:ext cx="325610" cy="7808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BB661-5DD9-3E4C-A86B-242F88B0668D}"/>
              </a:ext>
            </a:extLst>
          </p:cNvPr>
          <p:cNvSpPr txBox="1"/>
          <p:nvPr/>
        </p:nvSpPr>
        <p:spPr>
          <a:xfrm>
            <a:off x="705395" y="349801"/>
            <a:ext cx="414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1. Starring Night</a:t>
            </a:r>
          </a:p>
        </p:txBody>
      </p:sp>
      <p:sp>
        <p:nvSpPr>
          <p:cNvPr id="13" name="Google Shape;299;p39">
            <a:extLst>
              <a:ext uri="{FF2B5EF4-FFF2-40B4-BE49-F238E27FC236}">
                <a16:creationId xmlns:a16="http://schemas.microsoft.com/office/drawing/2014/main" id="{756A4A47-BEBA-0F4D-B0D1-488CC67A93D3}"/>
              </a:ext>
            </a:extLst>
          </p:cNvPr>
          <p:cNvSpPr/>
          <p:nvPr/>
        </p:nvSpPr>
        <p:spPr>
          <a:xfrm>
            <a:off x="435287" y="341033"/>
            <a:ext cx="270108" cy="307778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710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F16DD-D200-8F48-925C-28E58478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31" y="258535"/>
            <a:ext cx="8549278" cy="4530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4B792-3D92-8E41-AAA3-D1094721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18" y="748844"/>
            <a:ext cx="3007315" cy="4040384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6106AC1-B3A7-8A41-A46C-CBF05E136F64}"/>
              </a:ext>
            </a:extLst>
          </p:cNvPr>
          <p:cNvSpPr/>
          <p:nvPr/>
        </p:nvSpPr>
        <p:spPr>
          <a:xfrm>
            <a:off x="3409558" y="2690949"/>
            <a:ext cx="325610" cy="7808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BB661-5DD9-3E4C-A86B-242F88B0668D}"/>
              </a:ext>
            </a:extLst>
          </p:cNvPr>
          <p:cNvSpPr txBox="1"/>
          <p:nvPr/>
        </p:nvSpPr>
        <p:spPr>
          <a:xfrm>
            <a:off x="705395" y="342433"/>
            <a:ext cx="414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2. Impression-Sunrise</a:t>
            </a:r>
          </a:p>
        </p:txBody>
      </p:sp>
      <p:sp>
        <p:nvSpPr>
          <p:cNvPr id="13" name="Google Shape;299;p39">
            <a:extLst>
              <a:ext uri="{FF2B5EF4-FFF2-40B4-BE49-F238E27FC236}">
                <a16:creationId xmlns:a16="http://schemas.microsoft.com/office/drawing/2014/main" id="{756A4A47-BEBA-0F4D-B0D1-488CC67A93D3}"/>
              </a:ext>
            </a:extLst>
          </p:cNvPr>
          <p:cNvSpPr/>
          <p:nvPr/>
        </p:nvSpPr>
        <p:spPr>
          <a:xfrm>
            <a:off x="435287" y="341033"/>
            <a:ext cx="270108" cy="307778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399431-9C20-4F4F-B7E5-CEEE56E8D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193" y="748843"/>
            <a:ext cx="3006614" cy="4040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58469-1D77-2144-B201-0441F7388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6890" y="3201882"/>
            <a:ext cx="2002167" cy="15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8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F16DD-D200-8F48-925C-28E58478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31" y="258535"/>
            <a:ext cx="8549278" cy="4530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4B792-3D92-8E41-AAA3-D1094721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18" y="748844"/>
            <a:ext cx="3007315" cy="4040384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6106AC1-B3A7-8A41-A46C-CBF05E136F64}"/>
              </a:ext>
            </a:extLst>
          </p:cNvPr>
          <p:cNvSpPr/>
          <p:nvPr/>
        </p:nvSpPr>
        <p:spPr>
          <a:xfrm>
            <a:off x="3409558" y="2690949"/>
            <a:ext cx="325610" cy="7808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BB661-5DD9-3E4C-A86B-242F88B0668D}"/>
              </a:ext>
            </a:extLst>
          </p:cNvPr>
          <p:cNvSpPr txBox="1"/>
          <p:nvPr/>
        </p:nvSpPr>
        <p:spPr>
          <a:xfrm>
            <a:off x="705395" y="362980"/>
            <a:ext cx="414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3. Liberty Leading the People</a:t>
            </a:r>
          </a:p>
        </p:txBody>
      </p:sp>
      <p:sp>
        <p:nvSpPr>
          <p:cNvPr id="13" name="Google Shape;299;p39">
            <a:extLst>
              <a:ext uri="{FF2B5EF4-FFF2-40B4-BE49-F238E27FC236}">
                <a16:creationId xmlns:a16="http://schemas.microsoft.com/office/drawing/2014/main" id="{756A4A47-BEBA-0F4D-B0D1-488CC67A93D3}"/>
              </a:ext>
            </a:extLst>
          </p:cNvPr>
          <p:cNvSpPr/>
          <p:nvPr/>
        </p:nvSpPr>
        <p:spPr>
          <a:xfrm>
            <a:off x="435287" y="341033"/>
            <a:ext cx="270108" cy="307778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43A3D-AF5C-5542-A70E-6C66B3E46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345" y="748844"/>
            <a:ext cx="3007316" cy="4041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452310-8588-8F43-B858-184436071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247" y="3162246"/>
            <a:ext cx="2029122" cy="162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F16DD-D200-8F48-925C-28E58478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31" y="258535"/>
            <a:ext cx="8549278" cy="4530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74B792-3D92-8E41-AAA3-D1094721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18" y="748844"/>
            <a:ext cx="3007315" cy="4040384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6106AC1-B3A7-8A41-A46C-CBF05E136F64}"/>
              </a:ext>
            </a:extLst>
          </p:cNvPr>
          <p:cNvSpPr/>
          <p:nvPr/>
        </p:nvSpPr>
        <p:spPr>
          <a:xfrm>
            <a:off x="3409558" y="2690949"/>
            <a:ext cx="325610" cy="7808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BB661-5DD9-3E4C-A86B-242F88B0668D}"/>
              </a:ext>
            </a:extLst>
          </p:cNvPr>
          <p:cNvSpPr txBox="1"/>
          <p:nvPr/>
        </p:nvSpPr>
        <p:spPr>
          <a:xfrm>
            <a:off x="705395" y="341033"/>
            <a:ext cx="4145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4. Girl before a mirror</a:t>
            </a:r>
          </a:p>
        </p:txBody>
      </p:sp>
      <p:sp>
        <p:nvSpPr>
          <p:cNvPr id="13" name="Google Shape;299;p39">
            <a:extLst>
              <a:ext uri="{FF2B5EF4-FFF2-40B4-BE49-F238E27FC236}">
                <a16:creationId xmlns:a16="http://schemas.microsoft.com/office/drawing/2014/main" id="{756A4A47-BEBA-0F4D-B0D1-488CC67A93D3}"/>
              </a:ext>
            </a:extLst>
          </p:cNvPr>
          <p:cNvSpPr/>
          <p:nvPr/>
        </p:nvSpPr>
        <p:spPr>
          <a:xfrm>
            <a:off x="435287" y="341033"/>
            <a:ext cx="270108" cy="307778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12A0B2-F010-2642-93A3-9FA725993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807" y="748843"/>
            <a:ext cx="3007315" cy="40413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37895-F999-A541-B8EC-13F33A3E0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761" y="2690949"/>
            <a:ext cx="1799453" cy="20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1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A5EB6FC-7A60-5B47-AE56-13B6D79CF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" y="0"/>
            <a:ext cx="1336430" cy="5143500"/>
          </a:xfrm>
          <a:prstGeom prst="rect">
            <a:avLst/>
          </a:prstGeom>
        </p:spPr>
      </p:pic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A3AC7576-AABD-A34D-8163-8429AF6312D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5145" y="215537"/>
            <a:ext cx="5760841" cy="574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2">
                    <a:lumMod val="25000"/>
                  </a:schemeClr>
                </a:solidFill>
              </a:rPr>
              <a:t>Appendix</a:t>
            </a:r>
            <a:endParaRPr sz="26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6" name="Google Shape;297;p39">
            <a:extLst>
              <a:ext uri="{FF2B5EF4-FFF2-40B4-BE49-F238E27FC236}">
                <a16:creationId xmlns:a16="http://schemas.microsoft.com/office/drawing/2014/main" id="{E78B184B-5098-DE41-A5F1-BA487E63F56A}"/>
              </a:ext>
            </a:extLst>
          </p:cNvPr>
          <p:cNvSpPr/>
          <p:nvPr/>
        </p:nvSpPr>
        <p:spPr>
          <a:xfrm>
            <a:off x="416557" y="215537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0D29C-D5F3-F648-836E-D25FBFD90912}"/>
              </a:ext>
            </a:extLst>
          </p:cNvPr>
          <p:cNvSpPr txBox="1"/>
          <p:nvPr/>
        </p:nvSpPr>
        <p:spPr>
          <a:xfrm>
            <a:off x="1231337" y="1005682"/>
            <a:ext cx="605942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Reference: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Special thanks to QC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, who helped to design and create an App</a:t>
            </a:r>
            <a:endParaRPr lang="en-US" dirty="0"/>
          </a:p>
          <a:p>
            <a:endParaRPr lang="en-US" b="1" dirty="0"/>
          </a:p>
          <a:p>
            <a:endParaRPr lang="en-US" dirty="0">
              <a:solidFill>
                <a:schemeClr val="tx2">
                  <a:lumMod val="2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A5FC1C4-9184-D54A-9C4B-A307D5095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337" y="1505703"/>
            <a:ext cx="537319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1. Leon A.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Gatys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 Alexander S. Ecker, Matthias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Bethge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2015.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 Neural Algorithm of Artistic Style.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September.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2. Yuan, Raymond. 2018.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Neural Style Transfer: Creating Art with Deep Learning using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tf.keras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eager execution.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August.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https://medium.com/tensorflow/neural-style-transfer-creating-art-with-deep-learning-using-tf-keras-and-eager-execution-7d541ac31398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3F59015-0B19-4D41-BF1D-C1CF9A936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77586" cy="5143500"/>
          </a:xfrm>
          <a:prstGeom prst="rect">
            <a:avLst/>
          </a:prstGeom>
        </p:spPr>
      </p:pic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2169260" y="133574"/>
            <a:ext cx="3914700" cy="721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2">
                    <a:lumMod val="25000"/>
                  </a:schemeClr>
                </a:solidFill>
              </a:rPr>
              <a:t>Content</a:t>
            </a:r>
            <a:endParaRPr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7" name="Google Shape;274;p39">
            <a:extLst>
              <a:ext uri="{FF2B5EF4-FFF2-40B4-BE49-F238E27FC236}">
                <a16:creationId xmlns:a16="http://schemas.microsoft.com/office/drawing/2014/main" id="{1B4C245F-A9C2-7545-88CD-22767B756B0B}"/>
              </a:ext>
            </a:extLst>
          </p:cNvPr>
          <p:cNvSpPr/>
          <p:nvPr/>
        </p:nvSpPr>
        <p:spPr>
          <a:xfrm>
            <a:off x="1795387" y="306635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2D4A6-1036-D24F-991A-7E9738F3A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900" y="0"/>
            <a:ext cx="3975100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A35503-97E8-B742-BC5B-FD2ECEFB5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893" y="0"/>
            <a:ext cx="4110107" cy="5143500"/>
          </a:xfrm>
          <a:prstGeom prst="rect">
            <a:avLst/>
          </a:prstGeom>
        </p:spPr>
      </p:pic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104294" y="1092965"/>
            <a:ext cx="5199207" cy="3452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tx2">
                    <a:lumMod val="25000"/>
                  </a:schemeClr>
                </a:solidFill>
              </a:rPr>
              <a:t>Introduction</a:t>
            </a:r>
            <a:r>
              <a:rPr lang="en" sz="1800" dirty="0">
                <a:solidFill>
                  <a:schemeClr val="tx2">
                    <a:lumMod val="25000"/>
                  </a:schemeClr>
                </a:solidFill>
              </a:rPr>
              <a:t>: Project Demo (Video)</a:t>
            </a: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tx2">
                    <a:lumMod val="25000"/>
                  </a:schemeClr>
                </a:solidFill>
              </a:rPr>
              <a:t>Background</a:t>
            </a:r>
            <a:r>
              <a:rPr lang="en" sz="1800" dirty="0">
                <a:solidFill>
                  <a:schemeClr val="tx2">
                    <a:lumMod val="25000"/>
                  </a:schemeClr>
                </a:solidFill>
              </a:rPr>
              <a:t>: Neural Style Transfer</a:t>
            </a: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tx2">
                    <a:lumMod val="25000"/>
                  </a:schemeClr>
                </a:solidFill>
              </a:rPr>
              <a:t>Model</a:t>
            </a:r>
            <a:endParaRPr lang="en" sz="1800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tx2">
                    <a:lumMod val="25000"/>
                  </a:schemeClr>
                </a:solidFill>
              </a:rPr>
              <a:t>App(Server) Design</a:t>
            </a: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tx2">
                    <a:lumMod val="25000"/>
                  </a:schemeClr>
                </a:solidFill>
              </a:rPr>
              <a:t>Output</a:t>
            </a:r>
            <a:r>
              <a:rPr lang="en" sz="1800" dirty="0">
                <a:solidFill>
                  <a:schemeClr val="tx2">
                    <a:lumMod val="25000"/>
                  </a:schemeClr>
                </a:solidFill>
              </a:rPr>
              <a:t>: 4 selected styles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0F3B37-25A2-5B4F-8CCC-C77901FB5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7800" y="0"/>
            <a:ext cx="26162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57300" y="102732"/>
            <a:ext cx="3914700" cy="721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2">
                    <a:lumMod val="25000"/>
                  </a:schemeClr>
                </a:solidFill>
              </a:rPr>
              <a:t>Introduction</a:t>
            </a:r>
            <a:endParaRPr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2D4A6-1036-D24F-991A-7E9738F3A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0"/>
            <a:ext cx="3975100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A35503-97E8-B742-BC5B-FD2ECEFB5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893" y="0"/>
            <a:ext cx="4110107" cy="5143500"/>
          </a:xfrm>
          <a:prstGeom prst="rect">
            <a:avLst/>
          </a:prstGeom>
        </p:spPr>
      </p:pic>
      <p:sp>
        <p:nvSpPr>
          <p:cNvPr id="8" name="Google Shape;280;p39">
            <a:extLst>
              <a:ext uri="{FF2B5EF4-FFF2-40B4-BE49-F238E27FC236}">
                <a16:creationId xmlns:a16="http://schemas.microsoft.com/office/drawing/2014/main" id="{B8B3EE7D-63FE-404F-AC3C-683CC60E7575}"/>
              </a:ext>
            </a:extLst>
          </p:cNvPr>
          <p:cNvSpPr/>
          <p:nvPr/>
        </p:nvSpPr>
        <p:spPr>
          <a:xfrm>
            <a:off x="301522" y="224726"/>
            <a:ext cx="355778" cy="477918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9F19C-E700-D840-B4BD-C98008E71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968" y="3758184"/>
            <a:ext cx="4828032" cy="13853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6C78B3-497E-5E4B-BDA7-CF788FB68B68}"/>
              </a:ext>
            </a:extLst>
          </p:cNvPr>
          <p:cNvGrpSpPr/>
          <p:nvPr/>
        </p:nvGrpSpPr>
        <p:grpSpPr>
          <a:xfrm>
            <a:off x="657300" y="2256669"/>
            <a:ext cx="6918224" cy="981048"/>
            <a:chOff x="1007813" y="2412479"/>
            <a:chExt cx="6918224" cy="98104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C32D80-80F2-5E4C-8EBF-51DC033F76AA}"/>
                </a:ext>
              </a:extLst>
            </p:cNvPr>
            <p:cNvSpPr/>
            <p:nvPr/>
          </p:nvSpPr>
          <p:spPr>
            <a:xfrm>
              <a:off x="1007813" y="2415135"/>
              <a:ext cx="972000" cy="972000"/>
            </a:xfrm>
            <a:prstGeom prst="rect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50237F7-5FC9-3C49-908B-B580F67F3D00}"/>
                </a:ext>
              </a:extLst>
            </p:cNvPr>
            <p:cNvSpPr/>
            <p:nvPr/>
          </p:nvSpPr>
          <p:spPr>
            <a:xfrm>
              <a:off x="1994773" y="2673297"/>
              <a:ext cx="978408" cy="484632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A89169C-C8D2-7047-AEED-155E33FEAF56}"/>
                </a:ext>
              </a:extLst>
            </p:cNvPr>
            <p:cNvSpPr/>
            <p:nvPr/>
          </p:nvSpPr>
          <p:spPr>
            <a:xfrm>
              <a:off x="2988141" y="2413807"/>
              <a:ext cx="972000" cy="972000"/>
            </a:xfrm>
            <a:prstGeom prst="rect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2A9B153-FDAD-A54A-925C-5BC4A0706080}"/>
                </a:ext>
              </a:extLst>
            </p:cNvPr>
            <p:cNvSpPr/>
            <p:nvPr/>
          </p:nvSpPr>
          <p:spPr>
            <a:xfrm>
              <a:off x="3975101" y="2671969"/>
              <a:ext cx="978408" cy="484632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8442F4-3BAC-9945-B47C-E5F4B285B08A}"/>
                </a:ext>
              </a:extLst>
            </p:cNvPr>
            <p:cNvSpPr/>
            <p:nvPr/>
          </p:nvSpPr>
          <p:spPr>
            <a:xfrm>
              <a:off x="4968469" y="2412479"/>
              <a:ext cx="972000" cy="972000"/>
            </a:xfrm>
            <a:prstGeom prst="rect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DC3457-BD89-804E-B2A2-5EE4CEFB6946}"/>
                </a:ext>
              </a:extLst>
            </p:cNvPr>
            <p:cNvSpPr txBox="1"/>
            <p:nvPr/>
          </p:nvSpPr>
          <p:spPr>
            <a:xfrm>
              <a:off x="1061259" y="2507366"/>
              <a:ext cx="8587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Choose style image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1C161A-AFCF-AD4E-A692-7E1F912DB6F0}"/>
                </a:ext>
              </a:extLst>
            </p:cNvPr>
            <p:cNvSpPr txBox="1"/>
            <p:nvPr/>
          </p:nvSpPr>
          <p:spPr>
            <a:xfrm>
              <a:off x="3026332" y="2615088"/>
              <a:ext cx="85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Upload Photo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3982E5-F95B-134B-800C-E8EBAE181190}"/>
                </a:ext>
              </a:extLst>
            </p:cNvPr>
            <p:cNvSpPr txBox="1"/>
            <p:nvPr/>
          </p:nvSpPr>
          <p:spPr>
            <a:xfrm>
              <a:off x="5025119" y="2507366"/>
              <a:ext cx="915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Start Transformation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D57B0A1A-611D-0549-96AA-1D1744063A7F}"/>
                </a:ext>
              </a:extLst>
            </p:cNvPr>
            <p:cNvSpPr/>
            <p:nvPr/>
          </p:nvSpPr>
          <p:spPr>
            <a:xfrm>
              <a:off x="5960669" y="2681017"/>
              <a:ext cx="978408" cy="484632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CFA3F4-E5C8-D042-9106-F41FF61B8DF9}"/>
                </a:ext>
              </a:extLst>
            </p:cNvPr>
            <p:cNvSpPr/>
            <p:nvPr/>
          </p:nvSpPr>
          <p:spPr>
            <a:xfrm>
              <a:off x="6954037" y="2421527"/>
              <a:ext cx="972000" cy="972000"/>
            </a:xfrm>
            <a:prstGeom prst="rect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C45370-7664-F64C-83A6-071D17515F2E}"/>
                </a:ext>
              </a:extLst>
            </p:cNvPr>
            <p:cNvSpPr txBox="1"/>
            <p:nvPr/>
          </p:nvSpPr>
          <p:spPr>
            <a:xfrm>
              <a:off x="7020525" y="2614997"/>
              <a:ext cx="85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Show Results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301522" y="980461"/>
            <a:ext cx="7864743" cy="959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2">
                    <a:lumMod val="25000"/>
                  </a:schemeClr>
                </a:solidFill>
              </a:rPr>
              <a:t>Goal:  </a:t>
            </a:r>
            <a:r>
              <a:rPr lang="en" sz="1600" dirty="0">
                <a:solidFill>
                  <a:schemeClr val="tx2">
                    <a:lumMod val="25000"/>
                  </a:schemeClr>
                </a:solidFill>
              </a:rPr>
              <a:t>Create an app to convert photos into artworks based on existing paintings.</a:t>
            </a: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2">
                    <a:lumMod val="25000"/>
                  </a:schemeClr>
                </a:solidFill>
              </a:rPr>
              <a:t>App Functions: </a:t>
            </a: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b="1" dirty="0">
              <a:solidFill>
                <a:schemeClr val="tx2">
                  <a:lumMod val="25000"/>
                </a:schemeClr>
              </a:solidFill>
            </a:endParaRP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2">
                    <a:lumMod val="25000"/>
                  </a:schemeClr>
                </a:solidFill>
              </a:rPr>
              <a:t>Styles: </a:t>
            </a:r>
            <a:r>
              <a:rPr lang="en" sz="1600" dirty="0">
                <a:solidFill>
                  <a:schemeClr val="tx2">
                    <a:lumMod val="25000"/>
                  </a:schemeClr>
                </a:solidFill>
              </a:rPr>
              <a:t>4 famous paintings in different styles</a:t>
            </a:r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b="1" dirty="0">
                <a:solidFill>
                  <a:schemeClr val="tx2">
                    <a:lumMod val="25000"/>
                  </a:schemeClr>
                </a:solidFill>
              </a:rPr>
              <a:t>Technique</a:t>
            </a:r>
            <a:r>
              <a:rPr lang="en" sz="1600" dirty="0">
                <a:solidFill>
                  <a:schemeClr val="tx2">
                    <a:lumMod val="25000"/>
                  </a:schemeClr>
                </a:solidFill>
              </a:rPr>
              <a:t>: 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426849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F2D4A6-1036-D24F-991A-7E9738F3A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900" y="0"/>
            <a:ext cx="3975100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A35503-97E8-B742-BC5B-FD2ECEFB5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893" y="0"/>
            <a:ext cx="4110107" cy="5143500"/>
          </a:xfrm>
          <a:prstGeom prst="rect">
            <a:avLst/>
          </a:prstGeom>
        </p:spPr>
      </p:pic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-88561" y="-190276"/>
            <a:ext cx="3060155" cy="613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      1. Starring</a:t>
            </a:r>
            <a:r>
              <a:rPr lang="en" b="1" dirty="0">
                <a:solidFill>
                  <a:schemeClr val="tx2">
                    <a:lumMod val="25000"/>
                  </a:schemeClr>
                </a:solidFill>
              </a:rPr>
              <a:t> Night (Van Gogh)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B223A-A569-B64A-81D5-6DFDB4D30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31" y="302389"/>
            <a:ext cx="2842076" cy="2244828"/>
          </a:xfrm>
          <a:prstGeom prst="rect">
            <a:avLst/>
          </a:prstGeom>
        </p:spPr>
      </p:pic>
      <p:sp>
        <p:nvSpPr>
          <p:cNvPr id="27" name="Google Shape;82;p16">
            <a:extLst>
              <a:ext uri="{FF2B5EF4-FFF2-40B4-BE49-F238E27FC236}">
                <a16:creationId xmlns:a16="http://schemas.microsoft.com/office/drawing/2014/main" id="{1BC8638E-D80F-DF4F-87AE-5DE398843C6E}"/>
              </a:ext>
            </a:extLst>
          </p:cNvPr>
          <p:cNvSpPr txBox="1">
            <a:spLocks/>
          </p:cNvSpPr>
          <p:nvPr/>
        </p:nvSpPr>
        <p:spPr>
          <a:xfrm>
            <a:off x="2891486" y="-181339"/>
            <a:ext cx="3361028" cy="61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lnSpc>
                <a:spcPct val="200000"/>
              </a:lnSpc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   2. Impression- Sunrise (Claude Monet)</a:t>
            </a:r>
            <a:endParaRPr lang="en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8C9B8E-926E-AD4E-8A93-6FB1EDF77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5821" y="293149"/>
            <a:ext cx="2900997" cy="2278601"/>
          </a:xfrm>
          <a:prstGeom prst="rect">
            <a:avLst/>
          </a:prstGeom>
        </p:spPr>
      </p:pic>
      <p:sp>
        <p:nvSpPr>
          <p:cNvPr id="30" name="Google Shape;82;p16">
            <a:extLst>
              <a:ext uri="{FF2B5EF4-FFF2-40B4-BE49-F238E27FC236}">
                <a16:creationId xmlns:a16="http://schemas.microsoft.com/office/drawing/2014/main" id="{2AEB3456-C08E-2440-9D72-8D529EE5C3B7}"/>
              </a:ext>
            </a:extLst>
          </p:cNvPr>
          <p:cNvSpPr txBox="1">
            <a:spLocks/>
          </p:cNvSpPr>
          <p:nvPr/>
        </p:nvSpPr>
        <p:spPr>
          <a:xfrm>
            <a:off x="-124368" y="2497406"/>
            <a:ext cx="4627971" cy="61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sz="1200" b="1" dirty="0">
                <a:solidFill>
                  <a:schemeClr val="tx2">
                    <a:lumMod val="25000"/>
                  </a:schemeClr>
                </a:solidFill>
              </a:rPr>
              <a:t>      3. Liberty Leading the people (Eugène Delacroix)</a:t>
            </a:r>
            <a:endParaRPr lang="en" sz="1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56B43C-B6C0-1A4D-BB6E-8512CB726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840" y="2813752"/>
            <a:ext cx="2842076" cy="22794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E07C76-D417-4F42-B4CF-FFFE8DE3DA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9771" y="2823540"/>
            <a:ext cx="1943100" cy="22599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5E412C8-DE99-B844-9C11-0BC217187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0528" y="0"/>
            <a:ext cx="2833284" cy="5143500"/>
          </a:xfrm>
          <a:prstGeom prst="rect">
            <a:avLst/>
          </a:prstGeom>
        </p:spPr>
      </p:pic>
      <p:sp>
        <p:nvSpPr>
          <p:cNvPr id="34" name="Google Shape;82;p16">
            <a:extLst>
              <a:ext uri="{FF2B5EF4-FFF2-40B4-BE49-F238E27FC236}">
                <a16:creationId xmlns:a16="http://schemas.microsoft.com/office/drawing/2014/main" id="{1EF1C64B-8EA7-384D-BE32-E81254B18ACD}"/>
              </a:ext>
            </a:extLst>
          </p:cNvPr>
          <p:cNvSpPr txBox="1">
            <a:spLocks/>
          </p:cNvSpPr>
          <p:nvPr/>
        </p:nvSpPr>
        <p:spPr>
          <a:xfrm>
            <a:off x="3185837" y="2495613"/>
            <a:ext cx="3508877" cy="61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 Light"/>
              <a:buNone/>
              <a:defRPr sz="14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      4. Girl before a Mirror (Pablo Picasso) </a:t>
            </a:r>
            <a:endParaRPr lang="en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738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6000"/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834E0A-DF97-7A4F-94D4-AF26DA4653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Online Media 6" descr="demo_image_converter.mov">
            <a:hlinkClick r:id="" action="ppaction://media"/>
            <a:extLst>
              <a:ext uri="{FF2B5EF4-FFF2-40B4-BE49-F238E27FC236}">
                <a16:creationId xmlns:a16="http://schemas.microsoft.com/office/drawing/2014/main" id="{15F2F424-3AA0-EC40-B864-2354ACE8F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47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DB018-1CBF-494F-8228-32EAA9B11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105" y="-4996"/>
            <a:ext cx="3925283" cy="5143500"/>
          </a:xfrm>
          <a:prstGeom prst="rect">
            <a:avLst/>
          </a:prstGeom>
        </p:spPr>
      </p:pic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74912" y="234973"/>
            <a:ext cx="3914700" cy="574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2">
                    <a:lumMod val="25000"/>
                  </a:schemeClr>
                </a:solidFill>
              </a:rPr>
              <a:t>Background</a:t>
            </a:r>
            <a:endParaRPr sz="3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6" name="Google Shape;295;p39">
            <a:extLst>
              <a:ext uri="{FF2B5EF4-FFF2-40B4-BE49-F238E27FC236}">
                <a16:creationId xmlns:a16="http://schemas.microsoft.com/office/drawing/2014/main" id="{D453EB88-2903-4140-9CD4-9A709185A25D}"/>
              </a:ext>
            </a:extLst>
          </p:cNvPr>
          <p:cNvSpPr/>
          <p:nvPr/>
        </p:nvSpPr>
        <p:spPr>
          <a:xfrm>
            <a:off x="150648" y="257792"/>
            <a:ext cx="527812" cy="43205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1D10F61-D3F3-7B48-81D2-7538C24B0C5E}"/>
              </a:ext>
            </a:extLst>
          </p:cNvPr>
          <p:cNvGrpSpPr/>
          <p:nvPr/>
        </p:nvGrpSpPr>
        <p:grpSpPr>
          <a:xfrm>
            <a:off x="262825" y="1672505"/>
            <a:ext cx="8491922" cy="2603765"/>
            <a:chOff x="213982" y="1278937"/>
            <a:chExt cx="8510183" cy="226594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AB2715D-ED73-6246-98DB-1827BADBA178}"/>
                </a:ext>
              </a:extLst>
            </p:cNvPr>
            <p:cNvSpPr/>
            <p:nvPr/>
          </p:nvSpPr>
          <p:spPr>
            <a:xfrm flipV="1">
              <a:off x="1079567" y="1974543"/>
              <a:ext cx="6834359" cy="3978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9635079-8863-0B4E-988E-8A72F277250B}"/>
                </a:ext>
              </a:extLst>
            </p:cNvPr>
            <p:cNvSpPr/>
            <p:nvPr/>
          </p:nvSpPr>
          <p:spPr>
            <a:xfrm>
              <a:off x="954847" y="1890208"/>
              <a:ext cx="288032" cy="288032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CD08E62-5AD4-164A-BC08-49CD2179F3D3}"/>
                </a:ext>
              </a:extLst>
            </p:cNvPr>
            <p:cNvSpPr/>
            <p:nvPr/>
          </p:nvSpPr>
          <p:spPr>
            <a:xfrm>
              <a:off x="3142530" y="1890208"/>
              <a:ext cx="288032" cy="288032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D055C68-C1DC-6647-8C15-26F005E58BB6}"/>
                </a:ext>
              </a:extLst>
            </p:cNvPr>
            <p:cNvSpPr/>
            <p:nvPr/>
          </p:nvSpPr>
          <p:spPr>
            <a:xfrm>
              <a:off x="5436197" y="1862482"/>
              <a:ext cx="288032" cy="288032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FE0F2BD-BC06-9A42-A433-56CAE71F6ED7}"/>
                </a:ext>
              </a:extLst>
            </p:cNvPr>
            <p:cNvSpPr/>
            <p:nvPr/>
          </p:nvSpPr>
          <p:spPr>
            <a:xfrm>
              <a:off x="7734475" y="1850420"/>
              <a:ext cx="288032" cy="288032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8454768-8E6B-464D-9B5D-F7EE4630355C}"/>
                </a:ext>
              </a:extLst>
            </p:cNvPr>
            <p:cNvGrpSpPr/>
            <p:nvPr/>
          </p:nvGrpSpPr>
          <p:grpSpPr>
            <a:xfrm>
              <a:off x="213982" y="1373899"/>
              <a:ext cx="2173526" cy="2170980"/>
              <a:chOff x="398103" y="3013455"/>
              <a:chExt cx="5993002" cy="217098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27D31D-A486-9749-A388-88207D2BA8DD}"/>
                  </a:ext>
                </a:extLst>
              </p:cNvPr>
              <p:cNvSpPr txBox="1"/>
              <p:nvPr/>
            </p:nvSpPr>
            <p:spPr>
              <a:xfrm>
                <a:off x="398103" y="3979134"/>
                <a:ext cx="5993002" cy="1205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>
                        <a:lumMod val="25000"/>
                      </a:schemeClr>
                    </a:solidFill>
                  </a:rPr>
                  <a:t>Allow us to learn far fewer parameters in later layers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>
                        <a:lumMod val="25000"/>
                      </a:schemeClr>
                    </a:solidFill>
                  </a:rPr>
                  <a:t>Mostly applied to analyzing visual imagery</a:t>
                </a:r>
                <a:endParaRPr lang="en-US" altLang="ko-KR" dirty="0">
                  <a:solidFill>
                    <a:schemeClr val="tx2">
                      <a:lumMod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934BF1D-BDA5-654B-BA27-0B91BCB6BEEE}"/>
                  </a:ext>
                </a:extLst>
              </p:cNvPr>
              <p:cNvSpPr txBox="1"/>
              <p:nvPr/>
            </p:nvSpPr>
            <p:spPr>
              <a:xfrm>
                <a:off x="1014228" y="3013455"/>
                <a:ext cx="3647460" cy="321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chemeClr val="tx2">
                        <a:lumMod val="25000"/>
                      </a:schemeClr>
                    </a:solidFill>
                    <a:cs typeface="Arial" pitchFamily="34" charset="0"/>
                  </a:rPr>
                  <a:t>CNN</a:t>
                </a:r>
                <a:endParaRPr lang="ko-KR" altLang="en-US" sz="1800" b="1" dirty="0">
                  <a:solidFill>
                    <a:schemeClr val="tx2">
                      <a:lumMod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5F79372-64ED-1C4D-9DF4-3347A89FB60D}"/>
                </a:ext>
              </a:extLst>
            </p:cNvPr>
            <p:cNvGrpSpPr/>
            <p:nvPr/>
          </p:nvGrpSpPr>
          <p:grpSpPr>
            <a:xfrm>
              <a:off x="2207897" y="1278937"/>
              <a:ext cx="2301126" cy="1702234"/>
              <a:chOff x="258615" y="2918493"/>
              <a:chExt cx="6344831" cy="1702234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6A62748-B98E-2E46-86C9-5E62A2DEA473}"/>
                  </a:ext>
                </a:extLst>
              </p:cNvPr>
              <p:cNvSpPr txBox="1"/>
              <p:nvPr/>
            </p:nvSpPr>
            <p:spPr>
              <a:xfrm>
                <a:off x="258615" y="3977900"/>
                <a:ext cx="6344831" cy="642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>
                        <a:lumMod val="25000"/>
                      </a:schemeClr>
                    </a:solidFill>
                  </a:rPr>
                  <a:t>Use deep learning to compose images in the style of another image</a:t>
                </a:r>
                <a:endParaRPr lang="en-US" altLang="ko-KR" dirty="0">
                  <a:solidFill>
                    <a:schemeClr val="tx2">
                      <a:lumMod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8C9566-9F2C-7843-B98B-E0EE503365BB}"/>
                  </a:ext>
                </a:extLst>
              </p:cNvPr>
              <p:cNvSpPr txBox="1"/>
              <p:nvPr/>
            </p:nvSpPr>
            <p:spPr>
              <a:xfrm>
                <a:off x="697519" y="2918493"/>
                <a:ext cx="4620270" cy="508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2">
                        <a:lumMod val="25000"/>
                      </a:schemeClr>
                    </a:solidFill>
                    <a:cs typeface="Arial" pitchFamily="34" charset="0"/>
                  </a:rPr>
                  <a:t>Neural Style Transfer</a:t>
                </a:r>
                <a:endParaRPr lang="ko-KR" altLang="en-US" sz="1600" b="1" dirty="0">
                  <a:solidFill>
                    <a:schemeClr val="tx2">
                      <a:lumMod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7471CE-D4AB-CA48-BCD6-ADFDB2B68458}"/>
                </a:ext>
              </a:extLst>
            </p:cNvPr>
            <p:cNvSpPr txBox="1"/>
            <p:nvPr/>
          </p:nvSpPr>
          <p:spPr>
            <a:xfrm>
              <a:off x="4883718" y="1278937"/>
              <a:ext cx="1322851" cy="508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VGG Networks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15B470B-D2E8-FB43-B4D4-E26ED73146C4}"/>
                </a:ext>
              </a:extLst>
            </p:cNvPr>
            <p:cNvGrpSpPr/>
            <p:nvPr/>
          </p:nvGrpSpPr>
          <p:grpSpPr>
            <a:xfrm>
              <a:off x="6723806" y="1365272"/>
              <a:ext cx="2000359" cy="1571115"/>
              <a:chOff x="1435697" y="3004828"/>
              <a:chExt cx="5515536" cy="1571115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3998A6E-CB22-874A-9E3F-F48D4DEADC25}"/>
                  </a:ext>
                </a:extLst>
              </p:cNvPr>
              <p:cNvSpPr txBox="1"/>
              <p:nvPr/>
            </p:nvSpPr>
            <p:spPr>
              <a:xfrm>
                <a:off x="1435697" y="3933116"/>
                <a:ext cx="5515536" cy="642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2">
                        <a:lumMod val="25000"/>
                      </a:schemeClr>
                    </a:solidFill>
                    <a:cs typeface="Arial" pitchFamily="34" charset="0"/>
                  </a:rPr>
                  <a:t>Convert Content based on the Style selected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3B4BF0-8EDA-2048-9BB6-F3ADAD001F44}"/>
                  </a:ext>
                </a:extLst>
              </p:cNvPr>
              <p:cNvSpPr txBox="1"/>
              <p:nvPr/>
            </p:nvSpPr>
            <p:spPr>
              <a:xfrm>
                <a:off x="1880580" y="3004828"/>
                <a:ext cx="4433422" cy="294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2">
                        <a:lumMod val="25000"/>
                      </a:schemeClr>
                    </a:solidFill>
                    <a:cs typeface="Arial" pitchFamily="34" charset="0"/>
                  </a:rPr>
                  <a:t>Content/Style</a:t>
                </a:r>
                <a:endParaRPr lang="ko-KR" altLang="en-US" sz="1600" b="1" dirty="0">
                  <a:solidFill>
                    <a:schemeClr val="tx2">
                      <a:lumMod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A4AEEB9-D255-254E-9D70-9B7DEC7617B1}"/>
              </a:ext>
            </a:extLst>
          </p:cNvPr>
          <p:cNvSpPr txBox="1"/>
          <p:nvPr/>
        </p:nvSpPr>
        <p:spPr>
          <a:xfrm>
            <a:off x="159170" y="1083964"/>
            <a:ext cx="646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Several terms to understand: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BD4595A-A1E8-1D41-80CF-C5B4D1F2934A}"/>
              </a:ext>
            </a:extLst>
          </p:cNvPr>
          <p:cNvSpPr txBox="1"/>
          <p:nvPr/>
        </p:nvSpPr>
        <p:spPr>
          <a:xfrm>
            <a:off x="4415798" y="2918367"/>
            <a:ext cx="2296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A CNN that is trained on more than a million images from the ImageNet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Feed in input tensor to the model- VGG19</a:t>
            </a:r>
            <a:endParaRPr lang="en-US" altLang="ko-KR" dirty="0">
              <a:solidFill>
                <a:schemeClr val="tx2">
                  <a:lumMod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B2CD58B-1665-3843-BCD7-A8E77BF68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896" y="0"/>
            <a:ext cx="5205100" cy="12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9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205"/>
                    </a14:imgEffect>
                    <a14:imgEffect>
                      <a14:saturation sat="4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201B342F-F858-6648-A698-7AB8AC3691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78460" y="199431"/>
            <a:ext cx="5760841" cy="574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2">
                    <a:lumMod val="25000"/>
                  </a:schemeClr>
                </a:solidFill>
              </a:rPr>
              <a:t>NST </a:t>
            </a:r>
            <a:r>
              <a:rPr lang="en" sz="2600" b="1" dirty="0">
                <a:solidFill>
                  <a:schemeClr val="tx2">
                    <a:lumMod val="25000"/>
                  </a:schemeClr>
                </a:solidFill>
              </a:rPr>
              <a:t>(Neural Style Transfer)</a:t>
            </a:r>
            <a:endParaRPr sz="26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7" name="Google Shape;295;p39">
            <a:extLst>
              <a:ext uri="{FF2B5EF4-FFF2-40B4-BE49-F238E27FC236}">
                <a16:creationId xmlns:a16="http://schemas.microsoft.com/office/drawing/2014/main" id="{A6D56DAC-FF2B-EA41-8B0A-169613BF1E27}"/>
              </a:ext>
            </a:extLst>
          </p:cNvPr>
          <p:cNvSpPr/>
          <p:nvPr/>
        </p:nvSpPr>
        <p:spPr>
          <a:xfrm>
            <a:off x="150648" y="192244"/>
            <a:ext cx="527812" cy="43205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077681-8E1C-5B49-BC0F-93E2893A9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0"/>
            <a:ext cx="3263900" cy="5143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018930-44BA-0A4D-9DA3-AE7990C40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30" y="0"/>
            <a:ext cx="274537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D92FDE-7B35-7243-87AD-48F08A15C6F1}"/>
              </a:ext>
            </a:extLst>
          </p:cNvPr>
          <p:cNvSpPr txBox="1"/>
          <p:nvPr/>
        </p:nvSpPr>
        <p:spPr>
          <a:xfrm>
            <a:off x="309886" y="972504"/>
            <a:ext cx="626236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Use 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hlinkClick r:id="rId6" tooltip="Deep neural network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neural networks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 to perform image transformation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Common Uses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: transfer photographs to supplied paintings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Notable Apps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: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hlinkClick r:id="rId7" tooltip="DeepA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DeepArt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 and 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hlinkClick r:id="rId8" tooltip="Prisma (app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Prisma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Prior to NST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:  ”Image Analogy”, requires pair of images–a photo and an artwork depicting that photo; however, such a training pair rarely exists in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501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94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DDDC16-22BA-8149-AF33-45DCD7952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353" y="0"/>
            <a:ext cx="3655647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4DCCC-26A7-5545-BA14-F58DE3C0C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631" y="0"/>
            <a:ext cx="5064369" cy="1277815"/>
          </a:xfrm>
          <a:prstGeom prst="rect">
            <a:avLst/>
          </a:prstGeom>
        </p:spPr>
      </p:pic>
      <p:sp>
        <p:nvSpPr>
          <p:cNvPr id="8" name="Google Shape;81;p16">
            <a:extLst>
              <a:ext uri="{FF2B5EF4-FFF2-40B4-BE49-F238E27FC236}">
                <a16:creationId xmlns:a16="http://schemas.microsoft.com/office/drawing/2014/main" id="{0224B3F8-2A05-3749-A933-1D40C9E4BC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6305" y="212160"/>
            <a:ext cx="5760841" cy="574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2">
                    <a:lumMod val="25000"/>
                  </a:schemeClr>
                </a:solidFill>
              </a:rPr>
              <a:t>Model</a:t>
            </a:r>
            <a:endParaRPr sz="26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9" name="Google Shape;320;p39">
            <a:extLst>
              <a:ext uri="{FF2B5EF4-FFF2-40B4-BE49-F238E27FC236}">
                <a16:creationId xmlns:a16="http://schemas.microsoft.com/office/drawing/2014/main" id="{90AB2384-4A11-C049-B659-A72E87123620}"/>
              </a:ext>
            </a:extLst>
          </p:cNvPr>
          <p:cNvSpPr/>
          <p:nvPr/>
        </p:nvSpPr>
        <p:spPr>
          <a:xfrm>
            <a:off x="165789" y="262389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CD0A4B3-0703-854D-83E9-BA0058150466}"/>
              </a:ext>
            </a:extLst>
          </p:cNvPr>
          <p:cNvGrpSpPr/>
          <p:nvPr/>
        </p:nvGrpSpPr>
        <p:grpSpPr>
          <a:xfrm>
            <a:off x="198863" y="1233617"/>
            <a:ext cx="4292834" cy="3045163"/>
            <a:chOff x="206772" y="1042359"/>
            <a:chExt cx="5140467" cy="385843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94135EC-D125-8043-8DF0-9ADA2898F8A6}"/>
                </a:ext>
              </a:extLst>
            </p:cNvPr>
            <p:cNvGrpSpPr/>
            <p:nvPr/>
          </p:nvGrpSpPr>
          <p:grpSpPr>
            <a:xfrm>
              <a:off x="1623131" y="1042359"/>
              <a:ext cx="2088563" cy="890613"/>
              <a:chOff x="1893800" y="1057896"/>
              <a:chExt cx="1594327" cy="775492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F4DFA3A7-8E0D-DE42-AF5B-9ADC2C58FEF2}"/>
                  </a:ext>
                </a:extLst>
              </p:cNvPr>
              <p:cNvSpPr/>
              <p:nvPr/>
            </p:nvSpPr>
            <p:spPr>
              <a:xfrm>
                <a:off x="1893800" y="1057896"/>
                <a:ext cx="1527856" cy="775492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C42C6873-61D2-3F4C-A9F5-7161D68F24CD}"/>
                  </a:ext>
                </a:extLst>
              </p:cNvPr>
              <p:cNvSpPr/>
              <p:nvPr/>
            </p:nvSpPr>
            <p:spPr>
              <a:xfrm>
                <a:off x="1952196" y="1136035"/>
                <a:ext cx="1411063" cy="63514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558D77-9E78-BA43-88E8-6DFE3ED7C297}"/>
                  </a:ext>
                </a:extLst>
              </p:cNvPr>
              <p:cNvSpPr txBox="1"/>
              <p:nvPr/>
            </p:nvSpPr>
            <p:spPr>
              <a:xfrm>
                <a:off x="2017259" y="1233190"/>
                <a:ext cx="1470868" cy="332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Input Image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6EFCE14-358D-0A41-A63B-B8F40E8F829A}"/>
                </a:ext>
              </a:extLst>
            </p:cNvPr>
            <p:cNvGrpSpPr/>
            <p:nvPr/>
          </p:nvGrpSpPr>
          <p:grpSpPr>
            <a:xfrm>
              <a:off x="316407" y="3015706"/>
              <a:ext cx="2018442" cy="1118145"/>
              <a:chOff x="1893800" y="1057896"/>
              <a:chExt cx="1527856" cy="775492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3503EE02-D50B-5444-B2B1-5F96EA35967D}"/>
                  </a:ext>
                </a:extLst>
              </p:cNvPr>
              <p:cNvSpPr/>
              <p:nvPr/>
            </p:nvSpPr>
            <p:spPr>
              <a:xfrm>
                <a:off x="1893800" y="1057896"/>
                <a:ext cx="1527856" cy="775492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2AEE13B3-3AB9-DF44-BA89-7CA21ACC3498}"/>
                  </a:ext>
                </a:extLst>
              </p:cNvPr>
              <p:cNvSpPr/>
              <p:nvPr/>
            </p:nvSpPr>
            <p:spPr>
              <a:xfrm>
                <a:off x="1952196" y="1136035"/>
                <a:ext cx="1411063" cy="635141"/>
              </a:xfrm>
              <a:prstGeom prst="roundRect">
                <a:avLst/>
              </a:prstGeom>
              <a:solidFill>
                <a:srgbClr val="278ED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6B5163-5419-C143-BB1B-1AB086E518C9}"/>
                  </a:ext>
                </a:extLst>
              </p:cNvPr>
              <p:cNvSpPr txBox="1"/>
              <p:nvPr/>
            </p:nvSpPr>
            <p:spPr>
              <a:xfrm>
                <a:off x="1979987" y="1239010"/>
                <a:ext cx="1383272" cy="459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Desired Content Image 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B55BBEB-48F2-AE42-BCA8-946E6C923474}"/>
                </a:ext>
              </a:extLst>
            </p:cNvPr>
            <p:cNvGrpSpPr/>
            <p:nvPr/>
          </p:nvGrpSpPr>
          <p:grpSpPr>
            <a:xfrm>
              <a:off x="2835289" y="3027188"/>
              <a:ext cx="2018443" cy="1118145"/>
              <a:chOff x="1893800" y="1057896"/>
              <a:chExt cx="1527856" cy="775492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C6850DCE-31CA-7D4B-ABF2-B29F4D1A6237}"/>
                  </a:ext>
                </a:extLst>
              </p:cNvPr>
              <p:cNvSpPr/>
              <p:nvPr/>
            </p:nvSpPr>
            <p:spPr>
              <a:xfrm>
                <a:off x="1893800" y="1057896"/>
                <a:ext cx="1527856" cy="775492"/>
              </a:xfrm>
              <a:prstGeom prst="roundRect">
                <a:avLst/>
              </a:pr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476DEED8-2ADC-9440-B288-A80E98877337}"/>
                  </a:ext>
                </a:extLst>
              </p:cNvPr>
              <p:cNvSpPr/>
              <p:nvPr/>
            </p:nvSpPr>
            <p:spPr>
              <a:xfrm>
                <a:off x="1952196" y="1136035"/>
                <a:ext cx="1411063" cy="635141"/>
              </a:xfrm>
              <a:prstGeom prst="roundRect">
                <a:avLst/>
              </a:prstGeom>
              <a:solidFill>
                <a:srgbClr val="278ED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EF42AE-BFA9-1C40-A73A-C81AAA60CB4D}"/>
                  </a:ext>
                </a:extLst>
              </p:cNvPr>
              <p:cNvSpPr txBox="1"/>
              <p:nvPr/>
            </p:nvSpPr>
            <p:spPr>
              <a:xfrm>
                <a:off x="2142752" y="1239299"/>
                <a:ext cx="1089966" cy="459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Desired Style Image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C903E3B-6049-D248-8D71-56731882C829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 flipH="1">
              <a:off x="1325628" y="1951264"/>
              <a:ext cx="932074" cy="10644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057BCEA-F379-864B-8E29-11437C3175D0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2969470" y="1932972"/>
              <a:ext cx="875041" cy="1094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FB92E8-B3F4-264A-8A89-E14F9B180D0A}"/>
                </a:ext>
              </a:extLst>
            </p:cNvPr>
            <p:cNvSpPr txBox="1"/>
            <p:nvPr/>
          </p:nvSpPr>
          <p:spPr>
            <a:xfrm>
              <a:off x="206772" y="2110274"/>
              <a:ext cx="2001488" cy="66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Loss function:</a:t>
              </a:r>
            </a:p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𝐿𝑐𝑜𝑛𝑡𝑒𝑛𝑡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5B57EF6-D341-E544-9E20-6FE68F215704}"/>
                </a:ext>
              </a:extLst>
            </p:cNvPr>
            <p:cNvSpPr txBox="1"/>
            <p:nvPr/>
          </p:nvSpPr>
          <p:spPr>
            <a:xfrm>
              <a:off x="3452666" y="2085485"/>
              <a:ext cx="1894573" cy="66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Loss function:</a:t>
              </a:r>
            </a:p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𝐿</a:t>
              </a:r>
              <a:r>
                <a:rPr lang="en-US" b="1" i="1" dirty="0">
                  <a:solidFill>
                    <a:schemeClr val="accent1">
                      <a:lumMod val="75000"/>
                    </a:schemeClr>
                  </a:solidFill>
                </a:rPr>
                <a:t>style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C6A1EF8-FB96-1943-AA00-231E349E3D0B}"/>
                </a:ext>
              </a:extLst>
            </p:cNvPr>
            <p:cNvSpPr txBox="1"/>
            <p:nvPr/>
          </p:nvSpPr>
          <p:spPr>
            <a:xfrm>
              <a:off x="1910342" y="2283788"/>
              <a:ext cx="1342407" cy="38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(Minimize)</a:t>
              </a:r>
            </a:p>
          </p:txBody>
        </p: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493174A3-5147-6D46-9206-5FC2D5C0AF3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79329" y="2902452"/>
              <a:ext cx="11482" cy="2518883"/>
            </a:xfrm>
            <a:prstGeom prst="bentConnector3">
              <a:avLst>
                <a:gd name="adj1" fmla="val 2090942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8B61047-AF90-1C49-87C0-53528DE7B9C8}"/>
                </a:ext>
              </a:extLst>
            </p:cNvPr>
            <p:cNvSpPr txBox="1"/>
            <p:nvPr/>
          </p:nvSpPr>
          <p:spPr>
            <a:xfrm>
              <a:off x="1896572" y="4510815"/>
              <a:ext cx="1703411" cy="38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(Synthesize)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0051489-9270-644B-AD87-87743FF7A15A}"/>
              </a:ext>
            </a:extLst>
          </p:cNvPr>
          <p:cNvSpPr txBox="1"/>
          <p:nvPr/>
        </p:nvSpPr>
        <p:spPr>
          <a:xfrm>
            <a:off x="4490431" y="1183429"/>
            <a:ext cx="4493035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Goal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: minimize both content/style distance</a:t>
            </a:r>
            <a:endParaRPr lang="en-US" b="1" i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chemeClr val="tx2">
                    <a:lumMod val="25000"/>
                  </a:schemeClr>
                </a:solidFill>
              </a:rPr>
              <a:t>Lcontent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: how different the contents 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chemeClr val="tx2">
                    <a:lumMod val="25000"/>
                  </a:schemeClr>
                </a:solidFill>
              </a:rPr>
              <a:t>Lstyle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: how different the styles 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The final image is </a:t>
            </a:r>
            <a:r>
              <a:rPr lang="en-US" u="sng" dirty="0">
                <a:solidFill>
                  <a:schemeClr val="tx2">
                    <a:lumMod val="25000"/>
                  </a:schemeClr>
                </a:solidFill>
              </a:rPr>
              <a:t>synthesized by finding an image 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that simultaneously matches the content representation of the photograph and the style representation of the respective piece of 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VGG19 model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Gradient Descent (Adam Optimization)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: used to minimize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941372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2965B4-70D6-A64E-A495-5C9582CA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" y="0"/>
            <a:ext cx="133643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420C8C-E4DF-7C40-8224-BA604E67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46" y="-1"/>
            <a:ext cx="3554553" cy="5143499"/>
          </a:xfrm>
          <a:prstGeom prst="rect">
            <a:avLst/>
          </a:prstGeom>
        </p:spPr>
      </p:pic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C03ED060-DC8B-E942-AF72-B359F67D666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41898" y="145683"/>
            <a:ext cx="5760841" cy="574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2">
                    <a:lumMod val="25000"/>
                  </a:schemeClr>
                </a:solidFill>
              </a:rPr>
              <a:t>App Design</a:t>
            </a:r>
            <a:endParaRPr sz="26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6" name="Google Shape;351;p39">
            <a:extLst>
              <a:ext uri="{FF2B5EF4-FFF2-40B4-BE49-F238E27FC236}">
                <a16:creationId xmlns:a16="http://schemas.microsoft.com/office/drawing/2014/main" id="{A549F9C9-D0A9-894C-9B12-B4FC6054F07F}"/>
              </a:ext>
            </a:extLst>
          </p:cNvPr>
          <p:cNvSpPr/>
          <p:nvPr/>
        </p:nvSpPr>
        <p:spPr>
          <a:xfrm>
            <a:off x="556892" y="145683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B55B4-6A16-204C-B0FE-462908F54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258" y="964632"/>
            <a:ext cx="5205484" cy="2146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B58740-0F78-4241-AB74-02B7C5AC421E}"/>
              </a:ext>
            </a:extLst>
          </p:cNvPr>
          <p:cNvSpPr txBox="1"/>
          <p:nvPr/>
        </p:nvSpPr>
        <p:spPr>
          <a:xfrm>
            <a:off x="1494682" y="3386156"/>
            <a:ext cx="6970049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Database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: store each request, original image, and converted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Conversion Engine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: the image converter (model)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25000"/>
                  </a:schemeClr>
                </a:solidFill>
              </a:rPr>
              <a:t>Server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: serve webpage, hold APIs(upload image, show status etc.)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9784F-68D4-D341-895C-616ABC6CF363}"/>
              </a:ext>
            </a:extLst>
          </p:cNvPr>
          <p:cNvSpPr txBox="1"/>
          <p:nvPr/>
        </p:nvSpPr>
        <p:spPr>
          <a:xfrm>
            <a:off x="1494682" y="4815840"/>
            <a:ext cx="6194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25000"/>
                  </a:schemeClr>
                </a:solidFill>
              </a:rPr>
              <a:t>* Assisted by QC</a:t>
            </a:r>
          </a:p>
        </p:txBody>
      </p:sp>
    </p:spTree>
    <p:extLst>
      <p:ext uri="{BB962C8B-B14F-4D97-AF65-F5344CB8AC3E}">
        <p14:creationId xmlns:p14="http://schemas.microsoft.com/office/powerpoint/2010/main" val="3928936038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{02E90FD8-FA35-884E-9796-5D51FDF3420A}tf10001071</Template>
  <TotalTime>1513</TotalTime>
  <Words>373</Words>
  <Application>Microsoft Macintosh PowerPoint</Application>
  <PresentationFormat>On-screen Show (16:9)</PresentationFormat>
  <Paragraphs>87</Paragraphs>
  <Slides>15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Lato Light</vt:lpstr>
      <vt:lpstr>Lato Hairline</vt:lpstr>
      <vt:lpstr>Calibri</vt:lpstr>
      <vt:lpstr>Arial</vt:lpstr>
      <vt:lpstr>Eglamour template</vt:lpstr>
      <vt:lpstr>Artwork Converter</vt:lpstr>
      <vt:lpstr>Content</vt:lpstr>
      <vt:lpstr>Introduction</vt:lpstr>
      <vt:lpstr>PowerPoint Presentation</vt:lpstr>
      <vt:lpstr>PowerPoint Presentation</vt:lpstr>
      <vt:lpstr>Background</vt:lpstr>
      <vt:lpstr>NST (Neural Style Transfer)</vt:lpstr>
      <vt:lpstr>Model</vt:lpstr>
      <vt:lpstr>App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concept</dc:title>
  <cp:lastModifiedBy>my6779</cp:lastModifiedBy>
  <cp:revision>51</cp:revision>
  <dcterms:modified xsi:type="dcterms:W3CDTF">2020-09-21T04:07:04Z</dcterms:modified>
</cp:coreProperties>
</file>